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C0D0A2A3-5F57-4722-8C03-A7BF4E1ED215}" type="datetimeFigureOut">
              <a:rPr lang="en-SG" smtClean="0"/>
              <a:t>26/3/2020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394222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0D0A2A3-5F57-4722-8C03-A7BF4E1ED215}" type="datetimeFigureOut">
              <a:rPr lang="en-SG" smtClean="0"/>
              <a:t>26/3/2020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1772814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0D0A2A3-5F57-4722-8C03-A7BF4E1ED215}" type="datetimeFigureOut">
              <a:rPr lang="en-SG" smtClean="0"/>
              <a:t>26/3/2020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752895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0D0A2A3-5F57-4722-8C03-A7BF4E1ED215}" type="datetimeFigureOut">
              <a:rPr lang="en-SG" smtClean="0"/>
              <a:t>26/3/2020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226184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D0A2A3-5F57-4722-8C03-A7BF4E1ED215}" type="datetimeFigureOut">
              <a:rPr lang="en-SG" smtClean="0"/>
              <a:t>26/3/2020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198100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C0D0A2A3-5F57-4722-8C03-A7BF4E1ED215}" type="datetimeFigureOut">
              <a:rPr lang="en-SG" smtClean="0"/>
              <a:t>26/3/2020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1250303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C0D0A2A3-5F57-4722-8C03-A7BF4E1ED215}" type="datetimeFigureOut">
              <a:rPr lang="en-SG" smtClean="0"/>
              <a:t>26/3/2020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252390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C0D0A2A3-5F57-4722-8C03-A7BF4E1ED215}" type="datetimeFigureOut">
              <a:rPr lang="en-SG" smtClean="0"/>
              <a:t>26/3/2020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161752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0A2A3-5F57-4722-8C03-A7BF4E1ED215}" type="datetimeFigureOut">
              <a:rPr lang="en-SG" smtClean="0"/>
              <a:t>26/3/2020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400205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0A2A3-5F57-4722-8C03-A7BF4E1ED215}" type="datetimeFigureOut">
              <a:rPr lang="en-SG" smtClean="0"/>
              <a:t>26/3/2020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260223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0A2A3-5F57-4722-8C03-A7BF4E1ED215}" type="datetimeFigureOut">
              <a:rPr lang="en-SG" smtClean="0"/>
              <a:t>26/3/2020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F63687-6354-4823-BAFA-03102909BD07}" type="slidenum">
              <a:rPr lang="en-SG" smtClean="0"/>
              <a:t>‹#›</a:t>
            </a:fld>
            <a:endParaRPr lang="en-SG"/>
          </a:p>
        </p:txBody>
      </p:sp>
    </p:spTree>
    <p:extLst>
      <p:ext uri="{BB962C8B-B14F-4D97-AF65-F5344CB8AC3E}">
        <p14:creationId xmlns:p14="http://schemas.microsoft.com/office/powerpoint/2010/main" val="3864206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0A2A3-5F57-4722-8C03-A7BF4E1ED215}" type="datetimeFigureOut">
              <a:rPr lang="en-SG" smtClean="0"/>
              <a:t>26/3/2020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63687-6354-4823-BAFA-03102909BD07}" type="slidenum">
              <a:rPr lang="en-SG" smtClean="0"/>
              <a:t>‹#›</a:t>
            </a:fld>
            <a:endParaRPr lang="en-SG"/>
          </a:p>
        </p:txBody>
      </p:sp>
    </p:spTree>
    <p:extLst>
      <p:ext uri="{BB962C8B-B14F-4D97-AF65-F5344CB8AC3E}">
        <p14:creationId xmlns:p14="http://schemas.microsoft.com/office/powerpoint/2010/main" val="570414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5"/>
            <a:ext cx="7772400" cy="792088"/>
          </a:xfrm>
        </p:spPr>
        <p:txBody>
          <a:bodyPr>
            <a:normAutofit/>
          </a:bodyPr>
          <a:lstStyle/>
          <a:p>
            <a:r>
              <a:rPr lang="en-US" sz="2400" b="1" dirty="0" smtClean="0">
                <a:latin typeface="Times New Roman" pitchFamily="18" charset="0"/>
                <a:cs typeface="Times New Roman" pitchFamily="18" charset="0"/>
              </a:rPr>
              <a:t>Sustainable Agricultural </a:t>
            </a:r>
            <a:r>
              <a:rPr lang="en-US" sz="2400" b="1" dirty="0">
                <a:latin typeface="Times New Roman" pitchFamily="18" charset="0"/>
                <a:cs typeface="Times New Roman" pitchFamily="18" charset="0"/>
              </a:rPr>
              <a:t>P</a:t>
            </a:r>
            <a:r>
              <a:rPr lang="en-US" sz="2400" b="1" dirty="0" smtClean="0">
                <a:latin typeface="Times New Roman" pitchFamily="18" charset="0"/>
                <a:cs typeface="Times New Roman" pitchFamily="18" charset="0"/>
              </a:rPr>
              <a:t>ractices</a:t>
            </a:r>
            <a:endParaRPr lang="en-SG" sz="2400" b="1" dirty="0">
              <a:latin typeface="Times New Roman" pitchFamily="18" charset="0"/>
              <a:cs typeface="Times New Roman" pitchFamily="18" charset="0"/>
            </a:endParaRPr>
          </a:p>
        </p:txBody>
      </p:sp>
      <p:sp>
        <p:nvSpPr>
          <p:cNvPr id="3" name="Subtitle 2"/>
          <p:cNvSpPr>
            <a:spLocks noGrp="1"/>
          </p:cNvSpPr>
          <p:nvPr>
            <p:ph type="subTitle" idx="1"/>
          </p:nvPr>
        </p:nvSpPr>
        <p:spPr>
          <a:xfrm>
            <a:off x="323528" y="1268760"/>
            <a:ext cx="8568952" cy="5184576"/>
          </a:xfrm>
        </p:spPr>
        <p:txBody>
          <a:bodyPr>
            <a:normAutofit/>
          </a:bodyPr>
          <a:lstStyle/>
          <a:p>
            <a:pPr algn="just"/>
            <a:r>
              <a:rPr lang="en-SG" sz="1600" b="1" dirty="0" smtClean="0">
                <a:solidFill>
                  <a:schemeClr val="tx1"/>
                </a:solidFill>
                <a:latin typeface="Times New Roman" pitchFamily="18" charset="0"/>
                <a:cs typeface="Times New Roman" pitchFamily="18" charset="0"/>
              </a:rPr>
              <a:t>Sustainable Agriculture</a:t>
            </a: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Sustainable farming means farming using sustainable methods based on your understanding of the ecosystem. </a:t>
            </a:r>
          </a:p>
          <a:p>
            <a:pPr algn="just"/>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The primary goal of this type of farming is to meet our textile and food needs without compromising the capability of the future generation to provide for their needs. </a:t>
            </a:r>
          </a:p>
          <a:p>
            <a:pPr algn="just"/>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A sustainable agriculture focuses on promoting the economy through increased productivity while protecting the environment. </a:t>
            </a:r>
          </a:p>
          <a:p>
            <a:pPr marL="285750" indent="-285750" algn="just">
              <a:buFont typeface="Arial" pitchFamily="34" charset="0"/>
              <a:buChar char="•"/>
            </a:pPr>
            <a:endParaRPr lang="en-US" sz="1600" dirty="0">
              <a:solidFill>
                <a:schemeClr val="tx1"/>
              </a:solidFill>
              <a:latin typeface="Times New Roman" pitchFamily="18" charset="0"/>
              <a:cs typeface="Times New Roman" pitchFamily="18" charset="0"/>
            </a:endParaRPr>
          </a:p>
          <a:p>
            <a:pPr algn="just"/>
            <a:r>
              <a:rPr lang="en-SG" sz="1600" b="1" dirty="0" smtClean="0">
                <a:solidFill>
                  <a:schemeClr val="tx1"/>
                </a:solidFill>
                <a:latin typeface="Times New Roman" pitchFamily="18" charset="0"/>
                <a:cs typeface="Times New Roman" pitchFamily="18" charset="0"/>
              </a:rPr>
              <a:t>Different Sustainable Agriculture Practices</a:t>
            </a:r>
          </a:p>
          <a:p>
            <a:pPr marL="342900" indent="-342900" algn="just">
              <a:buAutoNum type="arabicParenR"/>
            </a:pPr>
            <a:r>
              <a:rPr lang="en-SG" sz="1600" b="1" dirty="0" smtClean="0">
                <a:solidFill>
                  <a:schemeClr val="tx1"/>
                </a:solidFill>
                <a:latin typeface="Times New Roman" pitchFamily="18" charset="0"/>
                <a:cs typeface="Times New Roman" pitchFamily="18" charset="0"/>
              </a:rPr>
              <a:t>Rotating Crops</a:t>
            </a:r>
          </a:p>
          <a:p>
            <a:pPr algn="just"/>
            <a:endParaRPr lang="en-SG" sz="1600" b="1"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Monoculture, a widespread practice in many developing countries, is the primary cause of increased super-weeds and poor soil which results in decreased productivity. </a:t>
            </a:r>
          </a:p>
          <a:p>
            <a:pPr algn="just"/>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Planting different varieties of crops can be quite beneficial. </a:t>
            </a:r>
          </a:p>
        </p:txBody>
      </p:sp>
    </p:spTree>
    <p:extLst>
      <p:ext uri="{BB962C8B-B14F-4D97-AF65-F5344CB8AC3E}">
        <p14:creationId xmlns:p14="http://schemas.microsoft.com/office/powerpoint/2010/main" val="4025300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a:bodyPr>
          <a:lstStyle/>
          <a:p>
            <a:pPr algn="just"/>
            <a:r>
              <a:rPr lang="en-SG" sz="1600" dirty="0" smtClean="0">
                <a:solidFill>
                  <a:schemeClr val="tx1"/>
                </a:solidFill>
                <a:latin typeface="Times New Roman" pitchFamily="18" charset="0"/>
                <a:cs typeface="Times New Roman" pitchFamily="18" charset="0"/>
              </a:rPr>
              <a:t>Rotating crops helps improved pest and weed control, and healthier soil. </a:t>
            </a:r>
          </a:p>
          <a:p>
            <a:pPr marL="0" indent="0" algn="just">
              <a:buNone/>
            </a:pPr>
            <a:endParaRPr lang="en-SG" sz="1600" dirty="0" smtClean="0">
              <a:solidFill>
                <a:schemeClr val="tx1"/>
              </a:solidFill>
              <a:latin typeface="Times New Roman" pitchFamily="18" charset="0"/>
              <a:cs typeface="Times New Roman" pitchFamily="18" charset="0"/>
            </a:endParaRPr>
          </a:p>
          <a:p>
            <a:pPr algn="just"/>
            <a:r>
              <a:rPr lang="en-SG" sz="1600" dirty="0" smtClean="0">
                <a:solidFill>
                  <a:schemeClr val="tx1"/>
                </a:solidFill>
                <a:latin typeface="Times New Roman" pitchFamily="18" charset="0"/>
                <a:cs typeface="Times New Roman" pitchFamily="18" charset="0"/>
              </a:rPr>
              <a:t>Some of the crop diversity practices include complex multi-year crops rotation and inter-cropping (planting different types of crops on the same farm).</a:t>
            </a:r>
          </a:p>
          <a:p>
            <a:pPr marL="0" indent="0" algn="just">
              <a:buNone/>
            </a:pPr>
            <a:endParaRPr lang="en-SG" sz="1600" dirty="0" smtClean="0">
              <a:solidFill>
                <a:schemeClr val="tx1"/>
              </a:solidFill>
              <a:latin typeface="Times New Roman" pitchFamily="18" charset="0"/>
              <a:cs typeface="Times New Roman" pitchFamily="18" charset="0"/>
            </a:endParaRPr>
          </a:p>
          <a:p>
            <a:pPr marL="0" indent="0" algn="just" fontAlgn="base">
              <a:buNone/>
            </a:pPr>
            <a:r>
              <a:rPr lang="en-SG" sz="1700" b="1" dirty="0">
                <a:latin typeface="Times New Roman" pitchFamily="18" charset="0"/>
                <a:cs typeface="Times New Roman" pitchFamily="18" charset="0"/>
              </a:rPr>
              <a:t>2) Embracing Diversity</a:t>
            </a:r>
          </a:p>
          <a:p>
            <a:pPr algn="just" fontAlgn="base"/>
            <a:r>
              <a:rPr lang="en-SG" sz="1700" dirty="0">
                <a:latin typeface="Times New Roman" pitchFamily="18" charset="0"/>
                <a:cs typeface="Times New Roman" pitchFamily="18" charset="0"/>
              </a:rPr>
              <a:t>Although planting numerous plant species is a great sustainable farming method, it is not an option for commercial farmers with a market for specific crops. </a:t>
            </a:r>
            <a:endParaRPr lang="en-SG" sz="1700" dirty="0" smtClean="0">
              <a:latin typeface="Times New Roman" pitchFamily="18" charset="0"/>
              <a:cs typeface="Times New Roman" pitchFamily="18" charset="0"/>
            </a:endParaRPr>
          </a:p>
          <a:p>
            <a:pPr marL="0" indent="0" algn="just" fontAlgn="base">
              <a:buNone/>
            </a:pPr>
            <a:endParaRPr lang="en-SG" sz="1700" dirty="0" smtClean="0">
              <a:latin typeface="Times New Roman" pitchFamily="18" charset="0"/>
              <a:cs typeface="Times New Roman" pitchFamily="18" charset="0"/>
            </a:endParaRPr>
          </a:p>
          <a:p>
            <a:pPr algn="just" fontAlgn="base"/>
            <a:r>
              <a:rPr lang="en-SG" sz="1700" dirty="0" smtClean="0">
                <a:latin typeface="Times New Roman" pitchFamily="18" charset="0"/>
                <a:cs typeface="Times New Roman" pitchFamily="18" charset="0"/>
              </a:rPr>
              <a:t>Therefore </a:t>
            </a:r>
            <a:r>
              <a:rPr lang="en-SG" sz="1700" dirty="0">
                <a:latin typeface="Times New Roman" pitchFamily="18" charset="0"/>
                <a:cs typeface="Times New Roman" pitchFamily="18" charset="0"/>
              </a:rPr>
              <a:t>instead of substituting their main crop, a farmer can plant diverse varieties of the same plant</a:t>
            </a:r>
            <a:r>
              <a:rPr lang="en-SG" sz="1700" dirty="0" smtClean="0">
                <a:latin typeface="Times New Roman" pitchFamily="18" charset="0"/>
                <a:cs typeface="Times New Roman" pitchFamily="18" charset="0"/>
              </a:rPr>
              <a:t>.</a:t>
            </a:r>
          </a:p>
          <a:p>
            <a:pPr marL="0" indent="0" algn="just" fontAlgn="base">
              <a:buNone/>
            </a:pPr>
            <a:r>
              <a:rPr lang="en-SG" sz="1700" dirty="0" smtClean="0">
                <a:latin typeface="Times New Roman" pitchFamily="18" charset="0"/>
                <a:cs typeface="Times New Roman" pitchFamily="18" charset="0"/>
              </a:rPr>
              <a:t> </a:t>
            </a:r>
          </a:p>
          <a:p>
            <a:pPr algn="just" fontAlgn="base"/>
            <a:r>
              <a:rPr lang="en-SG" sz="1700" dirty="0" smtClean="0">
                <a:latin typeface="Times New Roman" pitchFamily="18" charset="0"/>
                <a:cs typeface="Times New Roman" pitchFamily="18" charset="0"/>
              </a:rPr>
              <a:t>Farming </a:t>
            </a:r>
            <a:r>
              <a:rPr lang="en-SG" sz="1700" dirty="0">
                <a:latin typeface="Times New Roman" pitchFamily="18" charset="0"/>
                <a:cs typeface="Times New Roman" pitchFamily="18" charset="0"/>
              </a:rPr>
              <a:t>different varieties </a:t>
            </a:r>
            <a:r>
              <a:rPr lang="en-SG" sz="1700" dirty="0" smtClean="0">
                <a:latin typeface="Times New Roman" pitchFamily="18" charset="0"/>
                <a:cs typeface="Times New Roman" pitchFamily="18" charset="0"/>
              </a:rPr>
              <a:t>make crop </a:t>
            </a:r>
            <a:r>
              <a:rPr lang="en-SG" sz="1700" dirty="0">
                <a:latin typeface="Times New Roman" pitchFamily="18" charset="0"/>
                <a:cs typeface="Times New Roman" pitchFamily="18" charset="0"/>
              </a:rPr>
              <a:t>stronger since they are genetically distinct. </a:t>
            </a:r>
            <a:endParaRPr lang="en-SG" sz="1700" dirty="0" smtClean="0">
              <a:latin typeface="Times New Roman" pitchFamily="18" charset="0"/>
              <a:cs typeface="Times New Roman" pitchFamily="18" charset="0"/>
            </a:endParaRPr>
          </a:p>
          <a:p>
            <a:pPr marL="0" indent="0" algn="just" fontAlgn="base">
              <a:buNone/>
            </a:pPr>
            <a:endParaRPr lang="en-SG" sz="1700" dirty="0" smtClean="0">
              <a:latin typeface="Times New Roman" pitchFamily="18" charset="0"/>
              <a:cs typeface="Times New Roman" pitchFamily="18" charset="0"/>
            </a:endParaRPr>
          </a:p>
          <a:p>
            <a:pPr algn="just" fontAlgn="base"/>
            <a:r>
              <a:rPr lang="en-SG" sz="1700" dirty="0" smtClean="0">
                <a:latin typeface="Times New Roman" pitchFamily="18" charset="0"/>
                <a:cs typeface="Times New Roman" pitchFamily="18" charset="0"/>
              </a:rPr>
              <a:t>Crop </a:t>
            </a:r>
            <a:r>
              <a:rPr lang="en-SG" sz="1700" dirty="0">
                <a:latin typeface="Times New Roman" pitchFamily="18" charset="0"/>
                <a:cs typeface="Times New Roman" pitchFamily="18" charset="0"/>
              </a:rPr>
              <a:t>diversity protects the crops from pests and diseases which </a:t>
            </a:r>
            <a:r>
              <a:rPr lang="en-SG" sz="1700" dirty="0" smtClean="0">
                <a:latin typeface="Times New Roman" pitchFamily="18" charset="0"/>
                <a:cs typeface="Times New Roman" pitchFamily="18" charset="0"/>
              </a:rPr>
              <a:t>favour </a:t>
            </a:r>
            <a:r>
              <a:rPr lang="en-SG" sz="1700" dirty="0">
                <a:latin typeface="Times New Roman" pitchFamily="18" charset="0"/>
                <a:cs typeface="Times New Roman" pitchFamily="18" charset="0"/>
              </a:rPr>
              <a:t>a specific crop variety.</a:t>
            </a:r>
          </a:p>
          <a:p>
            <a:pPr marL="0" indent="0" algn="just">
              <a:buNone/>
            </a:pPr>
            <a:r>
              <a:rPr lang="en-SG" sz="1600" b="1" dirty="0" smtClean="0">
                <a:latin typeface="Times New Roman" pitchFamily="18" charset="0"/>
                <a:cs typeface="Times New Roman" pitchFamily="18" charset="0"/>
              </a:rPr>
              <a:t>3) Planting Cover Crops</a:t>
            </a:r>
          </a:p>
          <a:p>
            <a:pPr marL="0" indent="0" algn="just">
              <a:buNone/>
            </a:pPr>
            <a:endParaRPr lang="en-SG" sz="1600" b="1"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Planting cover crops like hairy vetch or clovers during the off-season times when the farm is left bare can be beneficial. </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257758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txBody>
          <a:bodyPr>
            <a:normAutofit/>
          </a:bodyPr>
          <a:lstStyle/>
          <a:p>
            <a:pPr algn="just" fontAlgn="base"/>
            <a:r>
              <a:rPr lang="en-SG" sz="1600" dirty="0" smtClean="0">
                <a:latin typeface="Times New Roman" pitchFamily="18" charset="0"/>
                <a:cs typeface="Times New Roman" pitchFamily="18" charset="0"/>
              </a:rPr>
              <a:t>Cover </a:t>
            </a:r>
            <a:r>
              <a:rPr lang="en-SG" sz="1600" dirty="0">
                <a:latin typeface="Times New Roman" pitchFamily="18" charset="0"/>
                <a:cs typeface="Times New Roman" pitchFamily="18" charset="0"/>
              </a:rPr>
              <a:t>crops build and protect the health of the soil by replenishing the soil nutrients, preventing soil erosion and also hindering the growth of weeds which reduces the need for herbicides in future</a:t>
            </a:r>
            <a:r>
              <a:rPr lang="en-SG" sz="1600" dirty="0" smtClean="0">
                <a:latin typeface="Times New Roman" pitchFamily="18" charset="0"/>
                <a:cs typeface="Times New Roman" pitchFamily="18" charset="0"/>
              </a:rPr>
              <a:t>.</a:t>
            </a:r>
          </a:p>
          <a:p>
            <a:pPr marL="0" indent="0" algn="just" fontAlgn="base">
              <a:buNone/>
            </a:pPr>
            <a:endParaRPr lang="en-SG"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4) Eliminating or Reducing Tillage</a:t>
            </a:r>
          </a:p>
          <a:p>
            <a:pPr algn="just"/>
            <a:r>
              <a:rPr lang="en-SG" sz="1600" dirty="0" smtClean="0">
                <a:latin typeface="Times New Roman" pitchFamily="18" charset="0"/>
                <a:cs typeface="Times New Roman" pitchFamily="18" charset="0"/>
              </a:rPr>
              <a:t>Although traditional plowing methods prevent weed problems and also help prepare the farm for planting, plowing causes soil loss.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Therefore instead of plowing farm before planting, reduced till or no-till farming methods. By inserting all the seeds directly into the </a:t>
            </a:r>
            <a:r>
              <a:rPr lang="en-SG" sz="1600" dirty="0" err="1" smtClean="0">
                <a:latin typeface="Times New Roman" pitchFamily="18" charset="0"/>
                <a:cs typeface="Times New Roman" pitchFamily="18" charset="0"/>
              </a:rPr>
              <a:t>unplowed</a:t>
            </a:r>
            <a:r>
              <a:rPr lang="en-SG" sz="1600" dirty="0" smtClean="0">
                <a:latin typeface="Times New Roman" pitchFamily="18" charset="0"/>
                <a:cs typeface="Times New Roman" pitchFamily="18" charset="0"/>
              </a:rPr>
              <a:t> farm which can improve the quality of the soil while preventing soil erosion.</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5) Appling Integrated Pest Management Methods</a:t>
            </a:r>
          </a:p>
          <a:p>
            <a:pPr algn="just"/>
            <a:r>
              <a:rPr lang="en-SG" sz="1600" dirty="0" smtClean="0">
                <a:latin typeface="Times New Roman" pitchFamily="18" charset="0"/>
                <a:cs typeface="Times New Roman" pitchFamily="18" charset="0"/>
              </a:rPr>
              <a:t>Although pesticides help with pest management and improve crop production, over-usage of a specific pesticide results in a pest-resistant breed of pests.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Therefore the use of numerous biological and mechanical pest control methods while reducing the use of pesticides.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Different plants attract a wide variety of pests and birds among other creatures; some of these small animals can predate on the ones destroying crops. A farmer can release a group of numerous beneficial insects like lacewings and ladybugs into the farm to help control pests. </a:t>
            </a:r>
          </a:p>
        </p:txBody>
      </p:sp>
    </p:spTree>
    <p:extLst>
      <p:ext uri="{BB962C8B-B14F-4D97-AF65-F5344CB8AC3E}">
        <p14:creationId xmlns:p14="http://schemas.microsoft.com/office/powerpoint/2010/main" val="180846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336704"/>
          </a:xfrm>
        </p:spPr>
        <p:txBody>
          <a:bodyPr/>
          <a:lstStyle/>
          <a:p>
            <a:pPr algn="just"/>
            <a:r>
              <a:rPr lang="en-SG" sz="1600" dirty="0" smtClean="0">
                <a:latin typeface="Times New Roman" pitchFamily="18" charset="0"/>
                <a:cs typeface="Times New Roman" pitchFamily="18" charset="0"/>
              </a:rPr>
              <a:t>Planting trees around the farm will attract birds who will nest there and even feed on the insects thus controlling the population of insects.</a:t>
            </a:r>
          </a:p>
          <a:p>
            <a:pPr marL="0" indent="0" algn="just">
              <a:buNone/>
            </a:pPr>
            <a:r>
              <a:rPr lang="en-SG" sz="1600" b="1" dirty="0" smtClean="0">
                <a:latin typeface="Times New Roman" pitchFamily="18" charset="0"/>
                <a:cs typeface="Times New Roman" pitchFamily="18" charset="0"/>
              </a:rPr>
              <a:t>6) Integrating Crops and Livestock</a:t>
            </a:r>
          </a:p>
          <a:p>
            <a:pPr algn="just"/>
            <a:r>
              <a:rPr lang="en-SG" sz="1600" dirty="0" smtClean="0">
                <a:latin typeface="Times New Roman" pitchFamily="18" charset="0"/>
                <a:cs typeface="Times New Roman" pitchFamily="18" charset="0"/>
              </a:rPr>
              <a:t>Although keeping the animals away from the crops can protect the crops from being consumed by the animals, evidence shows that smart integrating of livestock and crops production can be a perfect recipe for a more efficient and profitable farm.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Managed grazing can also be a great way of crop rotation. Instead of alternating crops, allow  livestock to graze on different pastures on your farm so that the animals can consume different plants.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Managed grazing will provide cattle with a wide range of nutrients.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Moving the livestock is also perfect for the soil since the excessive foot fall will help compact the soil thus preventing soil erosion while the manure left behind will help fertilize the farm.</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7) Adopting Agroforestry Practices</a:t>
            </a:r>
          </a:p>
          <a:p>
            <a:pPr algn="just"/>
            <a:r>
              <a:rPr lang="en-SG" sz="1600" dirty="0" smtClean="0">
                <a:latin typeface="Times New Roman" pitchFamily="18" charset="0"/>
                <a:cs typeface="Times New Roman" pitchFamily="18" charset="0"/>
              </a:rPr>
              <a:t>Addition of shrubs of trees in the farm can help provide shelter and shade to the plants, water resource, and animals.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Trees and shrubs can help prevent soil erosion while potentially giving the farmer an additional income. </a:t>
            </a:r>
          </a:p>
          <a:p>
            <a:endParaRPr lang="en-SG" dirty="0"/>
          </a:p>
        </p:txBody>
      </p:sp>
    </p:spTree>
    <p:extLst>
      <p:ext uri="{BB962C8B-B14F-4D97-AF65-F5344CB8AC3E}">
        <p14:creationId xmlns:p14="http://schemas.microsoft.com/office/powerpoint/2010/main" val="109498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normAutofit/>
          </a:bodyPr>
          <a:lstStyle/>
          <a:p>
            <a:pPr algn="just"/>
            <a:r>
              <a:rPr lang="en-SG" sz="1600" dirty="0" smtClean="0">
                <a:latin typeface="Times New Roman" pitchFamily="18" charset="0"/>
                <a:cs typeface="Times New Roman" pitchFamily="18" charset="0"/>
              </a:rPr>
              <a:t>Planting trees around your water source can help prevent loss of water through evaporation during the dry seasons.</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8) Managing Entire Landscapes and Systems</a:t>
            </a:r>
          </a:p>
          <a:p>
            <a:pPr algn="just"/>
            <a:r>
              <a:rPr lang="en-SG" sz="1600" dirty="0" smtClean="0">
                <a:latin typeface="Times New Roman" pitchFamily="18" charset="0"/>
                <a:cs typeface="Times New Roman" pitchFamily="18" charset="0"/>
              </a:rPr>
              <a:t>Sustainable farming treats the less intensively cultivated and the uncultivated area as part of the farm.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role played by the uncultivated areas, in reducing nutrient runoff, controlling soil erosion and supporting the pollinators among other diversity is valued.</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9) Hydroponics and </a:t>
            </a:r>
            <a:r>
              <a:rPr lang="en-SG" sz="1600" b="1" dirty="0" err="1" smtClean="0">
                <a:latin typeface="Times New Roman" pitchFamily="18" charset="0"/>
                <a:cs typeface="Times New Roman" pitchFamily="18" charset="0"/>
              </a:rPr>
              <a:t>aquaponics</a:t>
            </a:r>
            <a:endParaRPr lang="en-SG" sz="1600" b="1"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These innovative farming techniques involve the growing of plants without soil, nourishing the plants through specialized nutrients that are added to water.</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In hydroponic systems, crops are grown with the roots directly in a mineral solution or with the roots in an inert medium like gravel.</a:t>
            </a:r>
          </a:p>
          <a:p>
            <a:pPr algn="just"/>
            <a:endParaRPr lang="en-SG" sz="1600" dirty="0" smtClean="0">
              <a:latin typeface="Times New Roman" pitchFamily="18" charset="0"/>
              <a:cs typeface="Times New Roman" pitchFamily="18" charset="0"/>
            </a:endParaRPr>
          </a:p>
          <a:p>
            <a:pPr algn="just"/>
            <a:r>
              <a:rPr lang="en-SG" sz="1600" dirty="0" err="1" smtClean="0">
                <a:latin typeface="Times New Roman" pitchFamily="18" charset="0"/>
                <a:cs typeface="Times New Roman" pitchFamily="18" charset="0"/>
              </a:rPr>
              <a:t>Aquaponics</a:t>
            </a:r>
            <a:r>
              <a:rPr lang="en-SG" sz="1600" dirty="0" smtClean="0">
                <a:latin typeface="Times New Roman" pitchFamily="18" charset="0"/>
                <a:cs typeface="Times New Roman" pitchFamily="18" charset="0"/>
              </a:rPr>
              <a:t> combines the raising of aquatic animals (such as fish) with the growing of hydroponic crops. In </a:t>
            </a:r>
            <a:r>
              <a:rPr lang="en-SG" sz="1600" dirty="0" err="1" smtClean="0">
                <a:latin typeface="Times New Roman" pitchFamily="18" charset="0"/>
                <a:cs typeface="Times New Roman" pitchFamily="18" charset="0"/>
              </a:rPr>
              <a:t>aquaponic</a:t>
            </a:r>
            <a:r>
              <a:rPr lang="en-SG" sz="1600" dirty="0" smtClean="0">
                <a:latin typeface="Times New Roman" pitchFamily="18" charset="0"/>
                <a:cs typeface="Times New Roman" pitchFamily="18" charset="0"/>
              </a:rPr>
              <a:t> systems, the water containing the waste material from the aquaculture fish is used to nourish the hydroponic plants. After the water is used by the plants, the water is then </a:t>
            </a:r>
            <a:r>
              <a:rPr lang="en-SG" sz="1600" dirty="0" err="1" smtClean="0">
                <a:latin typeface="Times New Roman" pitchFamily="18" charset="0"/>
                <a:cs typeface="Times New Roman" pitchFamily="18" charset="0"/>
              </a:rPr>
              <a:t>recirculated</a:t>
            </a:r>
            <a:r>
              <a:rPr lang="en-SG" sz="1600" dirty="0" smtClean="0">
                <a:latin typeface="Times New Roman" pitchFamily="18" charset="0"/>
                <a:cs typeface="Times New Roman" pitchFamily="18" charset="0"/>
              </a:rPr>
              <a:t> back into the system to be reused by the fish.</a:t>
            </a:r>
          </a:p>
          <a:p>
            <a:pPr marL="0" indent="0">
              <a:buNone/>
            </a:pPr>
            <a:endParaRPr lang="en-SG"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647026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lgn="just">
              <a:buNone/>
            </a:pPr>
            <a:r>
              <a:rPr lang="en-SG" sz="1600" b="1" dirty="0">
                <a:latin typeface="Times New Roman" pitchFamily="18" charset="0"/>
                <a:cs typeface="Times New Roman" pitchFamily="18" charset="0"/>
              </a:rPr>
              <a:t>Urban agriculture</a:t>
            </a:r>
          </a:p>
          <a:p>
            <a:pPr algn="just"/>
            <a:r>
              <a:rPr lang="en-SG" sz="1600" dirty="0" smtClean="0">
                <a:latin typeface="Times New Roman" pitchFamily="18" charset="0"/>
                <a:cs typeface="Times New Roman" pitchFamily="18" charset="0"/>
              </a:rPr>
              <a:t>The need to localize our food system requires that we grow food much closer to home, including in cities.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Today, many innovative and sustainable growing techniques are already being used in cities, including backyard farms and gardens, community gardens, rooftop farms, growing crops in urban greenhouses, indoor hydroponic farms.</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700" b="1" dirty="0" smtClean="0">
                <a:latin typeface="Times New Roman" pitchFamily="18" charset="0"/>
                <a:cs typeface="Times New Roman" pitchFamily="18" charset="0"/>
              </a:rPr>
              <a:t>Benefits of Sustainable Agriculture</a:t>
            </a:r>
          </a:p>
          <a:p>
            <a:pPr marL="0" indent="0" algn="just">
              <a:buNone/>
            </a:pPr>
            <a:endParaRPr lang="en-SG" sz="1700" b="1" dirty="0" smtClean="0">
              <a:latin typeface="Times New Roman" pitchFamily="18" charset="0"/>
              <a:cs typeface="Times New Roman" pitchFamily="18" charset="0"/>
            </a:endParaRPr>
          </a:p>
          <a:p>
            <a:pPr algn="just"/>
            <a:r>
              <a:rPr lang="en-SG" sz="1700" dirty="0" smtClean="0">
                <a:latin typeface="Times New Roman" pitchFamily="18" charset="0"/>
                <a:cs typeface="Times New Roman" pitchFamily="18" charset="0"/>
              </a:rPr>
              <a:t>To maximize the profits from farms; over-exploiting the farm can affect  production in the future. Therefore investing in sustainable farming methods can help increase productivity without over-exploiting the farm. </a:t>
            </a:r>
          </a:p>
          <a:p>
            <a:pPr marL="0" indent="0" algn="just">
              <a:buNone/>
            </a:pPr>
            <a:endParaRPr lang="en-SG" sz="1700" dirty="0" smtClean="0">
              <a:latin typeface="Times New Roman" pitchFamily="18" charset="0"/>
              <a:cs typeface="Times New Roman" pitchFamily="18" charset="0"/>
            </a:endParaRPr>
          </a:p>
          <a:p>
            <a:pPr algn="just"/>
            <a:r>
              <a:rPr lang="en-SG" sz="1700" dirty="0" smtClean="0">
                <a:latin typeface="Times New Roman" pitchFamily="18" charset="0"/>
                <a:cs typeface="Times New Roman" pitchFamily="18" charset="0"/>
              </a:rPr>
              <a:t>Sustainable agriculture aims at providing food for the present generation while making sure that the future generation will enjoy same benefits from the environment.</a:t>
            </a:r>
          </a:p>
          <a:p>
            <a:pPr algn="just"/>
            <a:endParaRPr lang="en-SG" dirty="0"/>
          </a:p>
        </p:txBody>
      </p:sp>
    </p:spTree>
    <p:extLst>
      <p:ext uri="{BB962C8B-B14F-4D97-AF65-F5344CB8AC3E}">
        <p14:creationId xmlns:p14="http://schemas.microsoft.com/office/powerpoint/2010/main" val="678917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961</Words>
  <Application>Microsoft Office PowerPoint</Application>
  <PresentationFormat>On-screen Show (4:3)</PresentationFormat>
  <Paragraphs>79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Sustainable Agricultural Practices</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Agricultural Practices</dc:title>
  <dc:creator>Zaira Ahmad</dc:creator>
  <cp:lastModifiedBy>Zaira Ahmad</cp:lastModifiedBy>
  <cp:revision>4</cp:revision>
  <dcterms:created xsi:type="dcterms:W3CDTF">2020-03-26T03:20:01Z</dcterms:created>
  <dcterms:modified xsi:type="dcterms:W3CDTF">2020-03-26T04:08:59Z</dcterms:modified>
</cp:coreProperties>
</file>